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0" r:id="rId6"/>
    <p:sldId id="258" r:id="rId7"/>
    <p:sldId id="259" r:id="rId8"/>
    <p:sldId id="257"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7" autoAdjust="0"/>
    <p:restoredTop sz="94660"/>
  </p:normalViewPr>
  <p:slideViewPr>
    <p:cSldViewPr snapToGrid="0">
      <p:cViewPr varScale="1">
        <p:scale>
          <a:sx n="92" d="100"/>
          <a:sy n="92" d="100"/>
        </p:scale>
        <p:origin x="11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2EB66-B4A5-45D4-B40D-CF9C033B1B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788E0F-0B3D-45E3-928C-B52684A50B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1298E4-A04C-4705-8286-98E7806C57AE}"/>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5" name="Footer Placeholder 4">
            <a:extLst>
              <a:ext uri="{FF2B5EF4-FFF2-40B4-BE49-F238E27FC236}">
                <a16:creationId xmlns:a16="http://schemas.microsoft.com/office/drawing/2014/main" id="{1F2F3F09-D050-41B8-BFC8-7CDAD1DBD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28612-49B5-421C-A4A0-8DE691539C47}"/>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927896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4FA8C-ED7A-445A-869D-85B45F6953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C0B039-87A3-4818-98BD-371C4330BE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21C1F-A2A0-4E78-BA61-2A3140126DD4}"/>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5" name="Footer Placeholder 4">
            <a:extLst>
              <a:ext uri="{FF2B5EF4-FFF2-40B4-BE49-F238E27FC236}">
                <a16:creationId xmlns:a16="http://schemas.microsoft.com/office/drawing/2014/main" id="{7797F263-A24C-4D12-AF8B-F29186FD7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64F72-2E29-4856-BE1D-494B69D06E5F}"/>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425336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934A5F-CDB8-4FE2-8ECD-F028AA1039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45C84D-4019-482A-A13C-F2C01B25EF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64FCED-4B71-4504-9A54-17A2ED82967C}"/>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5" name="Footer Placeholder 4">
            <a:extLst>
              <a:ext uri="{FF2B5EF4-FFF2-40B4-BE49-F238E27FC236}">
                <a16:creationId xmlns:a16="http://schemas.microsoft.com/office/drawing/2014/main" id="{3B9ECCFA-6F67-4A49-9B66-02006E798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FD1FC-F4A4-4CDE-BE8D-5E2B15E16F7C}"/>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222765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C348C-01E5-4C75-A1A5-A455B9C995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AF725-77EB-49B0-8122-EDEC84AC5F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CB17C-A044-4B63-A2BE-4243B62E2E07}"/>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5" name="Footer Placeholder 4">
            <a:extLst>
              <a:ext uri="{FF2B5EF4-FFF2-40B4-BE49-F238E27FC236}">
                <a16:creationId xmlns:a16="http://schemas.microsoft.com/office/drawing/2014/main" id="{81F35BB5-FB40-4868-9B4B-DE3CF8207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3E8DA-6B8A-4ACB-B5B5-2913C1131653}"/>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2012534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7050-334E-47AC-8492-B7850933AF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959911-F87C-4776-8544-469CC7BFB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A69A3E-2332-4374-B290-E848C4A32C52}"/>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5" name="Footer Placeholder 4">
            <a:extLst>
              <a:ext uri="{FF2B5EF4-FFF2-40B4-BE49-F238E27FC236}">
                <a16:creationId xmlns:a16="http://schemas.microsoft.com/office/drawing/2014/main" id="{378E4023-D5AB-40E5-8960-CFB14ADA80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86E764-6640-4937-B392-11FBF1AAEBC9}"/>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3347309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3BA74-14FB-4B65-A9F2-F85ECDB7CA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789786-F96D-4539-BC48-5954148973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70F7DD-11F3-4885-90AC-07E90BE5C1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F6A674-8258-49BB-8BC4-52E485D79E19}"/>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6" name="Footer Placeholder 5">
            <a:extLst>
              <a:ext uri="{FF2B5EF4-FFF2-40B4-BE49-F238E27FC236}">
                <a16:creationId xmlns:a16="http://schemas.microsoft.com/office/drawing/2014/main" id="{8A421F5A-48B6-4695-B5A6-74EBFACF6B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25EEB8-A89C-42FF-8ED6-49A0AB0C35A2}"/>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77248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5B4E-1FDB-47A5-989C-3C04A815A8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771D9D-78BE-423C-A0A9-46470CADD5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E3573A-37A7-4BC9-A71C-44D614C61C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F909D2-5FBA-4B8D-9083-9E4C3AB777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FDAB11-C7F4-43B4-BD3D-F371378C35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540610-0E7B-4263-9B45-F2A0F07A1C89}"/>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8" name="Footer Placeholder 7">
            <a:extLst>
              <a:ext uri="{FF2B5EF4-FFF2-40B4-BE49-F238E27FC236}">
                <a16:creationId xmlns:a16="http://schemas.microsoft.com/office/drawing/2014/main" id="{242CDAEE-9A2F-4189-B79A-2AC77C5014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D07F87-96DC-4F6B-9DD8-D6B28F4E7DE2}"/>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160498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0F299-2727-4603-AA78-95F99959AA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BAA718-B5D8-45D2-AB6E-E534380866E4}"/>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4" name="Footer Placeholder 3">
            <a:extLst>
              <a:ext uri="{FF2B5EF4-FFF2-40B4-BE49-F238E27FC236}">
                <a16:creationId xmlns:a16="http://schemas.microsoft.com/office/drawing/2014/main" id="{88B2A5CE-5C9F-4E53-B41B-4984A094B6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21C4A8-D83E-424F-8824-276043587319}"/>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405658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B5AEE3-ECB8-41B5-8607-9787AD7EDE4C}"/>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3" name="Footer Placeholder 2">
            <a:extLst>
              <a:ext uri="{FF2B5EF4-FFF2-40B4-BE49-F238E27FC236}">
                <a16:creationId xmlns:a16="http://schemas.microsoft.com/office/drawing/2014/main" id="{920188FE-17F3-4ECA-9E1D-440CCC00A2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0AD562-FDBA-44B7-A710-370BE9015047}"/>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87495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DD4A8-BF7B-486A-A4FE-4E61E0196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58BEBC-7552-48F5-A18C-ECFECCC498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31DC52-7793-4436-9AAA-6823D03632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47FFCB-49AC-491B-8807-5B482FC55351}"/>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6" name="Footer Placeholder 5">
            <a:extLst>
              <a:ext uri="{FF2B5EF4-FFF2-40B4-BE49-F238E27FC236}">
                <a16:creationId xmlns:a16="http://schemas.microsoft.com/office/drawing/2014/main" id="{2B631714-C06D-4C73-89FA-D3E2B1B643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11CD24-8643-47F9-A616-25CF64650727}"/>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188510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5C553-3A0E-4227-B400-2599717F72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44F388-0FB3-40CD-95DD-144D960804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35996E-20E4-4119-A786-7EC332F28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41E26E-C9D0-4F82-A50F-73C39E6EC25D}"/>
              </a:ext>
            </a:extLst>
          </p:cNvPr>
          <p:cNvSpPr>
            <a:spLocks noGrp="1"/>
          </p:cNvSpPr>
          <p:nvPr>
            <p:ph type="dt" sz="half" idx="10"/>
          </p:nvPr>
        </p:nvSpPr>
        <p:spPr/>
        <p:txBody>
          <a:bodyPr/>
          <a:lstStyle/>
          <a:p>
            <a:fld id="{691B608F-AE35-4A4F-BD56-98511773DD04}" type="datetimeFigureOut">
              <a:rPr lang="en-US" smtClean="0"/>
              <a:t>4/23/2020</a:t>
            </a:fld>
            <a:endParaRPr lang="en-US"/>
          </a:p>
        </p:txBody>
      </p:sp>
      <p:sp>
        <p:nvSpPr>
          <p:cNvPr id="6" name="Footer Placeholder 5">
            <a:extLst>
              <a:ext uri="{FF2B5EF4-FFF2-40B4-BE49-F238E27FC236}">
                <a16:creationId xmlns:a16="http://schemas.microsoft.com/office/drawing/2014/main" id="{B07BE4D7-B7B1-40C6-B573-EFBC58D2F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8BB3B9-7E6A-44F2-BD9A-8577426A369A}"/>
              </a:ext>
            </a:extLst>
          </p:cNvPr>
          <p:cNvSpPr>
            <a:spLocks noGrp="1"/>
          </p:cNvSpPr>
          <p:nvPr>
            <p:ph type="sldNum" sz="quarter" idx="12"/>
          </p:nvPr>
        </p:nvSpPr>
        <p:spPr/>
        <p:txBody>
          <a:bodyPr/>
          <a:lstStyle/>
          <a:p>
            <a:fld id="{1A9B7C3D-7611-4EF2-BE24-AC05357B598C}" type="slidenum">
              <a:rPr lang="en-US" smtClean="0"/>
              <a:t>‹#›</a:t>
            </a:fld>
            <a:endParaRPr lang="en-US"/>
          </a:p>
        </p:txBody>
      </p:sp>
    </p:spTree>
    <p:extLst>
      <p:ext uri="{BB962C8B-B14F-4D97-AF65-F5344CB8AC3E}">
        <p14:creationId xmlns:p14="http://schemas.microsoft.com/office/powerpoint/2010/main" val="367884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6F292-2622-4EEE-BF4C-D9BD4F4857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85DA68-F55A-40F5-9EC7-B7F1B3E4E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95083B-0A26-44EB-9969-931A482A5F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B608F-AE35-4A4F-BD56-98511773DD04}" type="datetimeFigureOut">
              <a:rPr lang="en-US" smtClean="0"/>
              <a:t>4/23/2020</a:t>
            </a:fld>
            <a:endParaRPr lang="en-US"/>
          </a:p>
        </p:txBody>
      </p:sp>
      <p:sp>
        <p:nvSpPr>
          <p:cNvPr id="5" name="Footer Placeholder 4">
            <a:extLst>
              <a:ext uri="{FF2B5EF4-FFF2-40B4-BE49-F238E27FC236}">
                <a16:creationId xmlns:a16="http://schemas.microsoft.com/office/drawing/2014/main" id="{DEF68381-EF32-4E58-B672-8F85DB443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CB5EDB-606A-49F5-BA0A-8676C6F56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B7C3D-7611-4EF2-BE24-AC05357B598C}" type="slidenum">
              <a:rPr lang="en-US" smtClean="0"/>
              <a:t>‹#›</a:t>
            </a:fld>
            <a:endParaRPr lang="en-US"/>
          </a:p>
        </p:txBody>
      </p:sp>
    </p:spTree>
    <p:extLst>
      <p:ext uri="{BB962C8B-B14F-4D97-AF65-F5344CB8AC3E}">
        <p14:creationId xmlns:p14="http://schemas.microsoft.com/office/powerpoint/2010/main" val="3981814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86DB-A50B-4987-936C-8CAD3E7593B6}"/>
              </a:ext>
            </a:extLst>
          </p:cNvPr>
          <p:cNvSpPr>
            <a:spLocks noGrp="1"/>
          </p:cNvSpPr>
          <p:nvPr>
            <p:ph type="ctrTitle" idx="4294967295"/>
          </p:nvPr>
        </p:nvSpPr>
        <p:spPr>
          <a:xfrm>
            <a:off x="0" y="1122363"/>
            <a:ext cx="9144000" cy="2387600"/>
          </a:xfrm>
        </p:spPr>
        <p:txBody>
          <a:bodyPr/>
          <a:lstStyle/>
          <a:p>
            <a:r>
              <a:rPr lang="en-US" dirty="0"/>
              <a:t>					MACBETH</a:t>
            </a:r>
          </a:p>
        </p:txBody>
      </p:sp>
    </p:spTree>
    <p:extLst>
      <p:ext uri="{BB962C8B-B14F-4D97-AF65-F5344CB8AC3E}">
        <p14:creationId xmlns:p14="http://schemas.microsoft.com/office/powerpoint/2010/main" val="1800093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FDDE3B-2D14-44F7-9D40-45E8467C0F21}"/>
              </a:ext>
            </a:extLst>
          </p:cNvPr>
          <p:cNvSpPr/>
          <p:nvPr/>
        </p:nvSpPr>
        <p:spPr>
          <a:xfrm>
            <a:off x="3048000" y="1582341"/>
            <a:ext cx="6096000" cy="2585323"/>
          </a:xfrm>
          <a:prstGeom prst="rect">
            <a:avLst/>
          </a:prstGeom>
        </p:spPr>
        <p:txBody>
          <a:bodyPr>
            <a:spAutoFit/>
          </a:bodyPr>
          <a:lstStyle/>
          <a:p>
            <a:r>
              <a:rPr lang="en-US" dirty="0"/>
              <a:t>Little Macduff  in many ways is wiser for his age. Whatever he says comes true. He is a pathetic figure, more so because appears in company with his unhappy mother, and can not be thought of apart from her. Nonetheless he is amusing and charming as well as pathetic; comical in his mingled acuteness and naïveté, charming in his confidence in himself and the world, and in the seriousness with which he converses with his mother. His mother, lady Macduff acts as a foil to lady Macbeth in her pitiable state.</a:t>
            </a:r>
          </a:p>
        </p:txBody>
      </p:sp>
    </p:spTree>
    <p:extLst>
      <p:ext uri="{BB962C8B-B14F-4D97-AF65-F5344CB8AC3E}">
        <p14:creationId xmlns:p14="http://schemas.microsoft.com/office/powerpoint/2010/main" val="656381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41FE1F-ADBF-41DB-86A7-091211D62DFD}"/>
              </a:ext>
            </a:extLst>
          </p:cNvPr>
          <p:cNvSpPr>
            <a:spLocks noGrp="1"/>
          </p:cNvSpPr>
          <p:nvPr>
            <p:ph idx="4294967295"/>
          </p:nvPr>
        </p:nvSpPr>
        <p:spPr>
          <a:xfrm>
            <a:off x="0" y="1825625"/>
            <a:ext cx="10515600" cy="4351338"/>
          </a:xfrm>
        </p:spPr>
        <p:txBody>
          <a:bodyPr>
            <a:normAutofit/>
          </a:bodyPr>
          <a:lstStyle/>
          <a:p>
            <a:pPr marL="0" indent="0">
              <a:buNone/>
            </a:pPr>
            <a:r>
              <a:rPr lang="en-US" dirty="0"/>
              <a:t>William Shakespeare was born in Stratford-on-Avon in April 1564. His father, John Shakespeare, was a glover and merchant of leather goods who married Mary Arden, the daughter of his father’s landlord, in 1557. John Shakespeare was a prominent citizen in Stratford, and at one point, he served as an alderman and bailiff. Shakespeare was said to have attended the Stratford grammar school, receiving an education in Latin, but he did not go on to either Oxford or Cambridge universities. Not much is known about Shakespeare’s early life. The first record of his life after his christening is of his marriage to Anne Hathaway in 1582. The wedding took place in the church at Temple Grafton, near Stratford.</a:t>
            </a:r>
          </a:p>
        </p:txBody>
      </p:sp>
    </p:spTree>
    <p:extLst>
      <p:ext uri="{BB962C8B-B14F-4D97-AF65-F5344CB8AC3E}">
        <p14:creationId xmlns:p14="http://schemas.microsoft.com/office/powerpoint/2010/main" val="352244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A3D7D6-64C5-4B07-B547-EEE3B8FD98B8}"/>
              </a:ext>
            </a:extLst>
          </p:cNvPr>
          <p:cNvSpPr>
            <a:spLocks noGrp="1"/>
          </p:cNvSpPr>
          <p:nvPr>
            <p:ph idx="4294967295"/>
          </p:nvPr>
        </p:nvSpPr>
        <p:spPr>
          <a:xfrm>
            <a:off x="0" y="1825625"/>
            <a:ext cx="10515600" cy="4351338"/>
          </a:xfrm>
        </p:spPr>
        <p:txBody>
          <a:bodyPr/>
          <a:lstStyle/>
          <a:p>
            <a:pPr marL="0" indent="0">
              <a:buNone/>
            </a:pPr>
            <a:r>
              <a:rPr lang="en-US" dirty="0"/>
              <a:t>By 1598 Shakespeare had written many of his great plays like, Romeo and Juliet, The Comedy of Errors, A Midsummer Night’s Dream, The Merchant of Venice, Two Gentlemen of Verona, and Love’s </a:t>
            </a:r>
            <a:r>
              <a:rPr lang="en-US" dirty="0" err="1"/>
              <a:t>Labour’s</a:t>
            </a:r>
            <a:r>
              <a:rPr lang="en-US" dirty="0"/>
              <a:t> Lost, as well as his historical plays Richard II, Richard III, Henry IV, and King John. At the turn of the century, Shakespeare wrote his romantic comedies As You Like It, Twelfth Night, and Much Ado About Nothing, as well as Henry V, the last of his history plays in the Prince Hal series. During the next decade, he wrote his great tragedies, Hamlet, Macbeth, Othello, King Lear, and Antony and Cleopatra.</a:t>
            </a:r>
          </a:p>
        </p:txBody>
      </p:sp>
    </p:spTree>
    <p:extLst>
      <p:ext uri="{BB962C8B-B14F-4D97-AF65-F5344CB8AC3E}">
        <p14:creationId xmlns:p14="http://schemas.microsoft.com/office/powerpoint/2010/main" val="183633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9C3E5-5E95-4460-A9BC-D865924F5C72}"/>
              </a:ext>
            </a:extLst>
          </p:cNvPr>
          <p:cNvSpPr>
            <a:spLocks noGrp="1"/>
          </p:cNvSpPr>
          <p:nvPr>
            <p:ph idx="4294967295"/>
          </p:nvPr>
        </p:nvSpPr>
        <p:spPr>
          <a:xfrm>
            <a:off x="0" y="1825625"/>
            <a:ext cx="10515600" cy="4351338"/>
          </a:xfrm>
        </p:spPr>
        <p:txBody>
          <a:bodyPr>
            <a:normAutofit lnSpcReduction="10000"/>
          </a:bodyPr>
          <a:lstStyle/>
          <a:p>
            <a:pPr marL="0" indent="0">
              <a:buNone/>
            </a:pPr>
            <a:r>
              <a:rPr lang="en-US" dirty="0"/>
              <a:t>In addition to writing some of the greatest plays in English, Shakespeare also published a sonnet cycle in 1609. Most of the sonnets were written many years earlier but only compiled later. Shakespeare’s contribution to this popular poetic genre is also a subject of critical study. Shakespeare idealized the beauty of man as an object of praise and devotion in contrast to the Petrarchan tradition of admiring the idealized, unattainable woman in his sonnets. Shakespeare also broke up with the earlier tradition of writing about the  Petrarchan ideal of a chaste and remote love object and instead took up themes previously considered inappropriate like female sexuality. He also expanded the sonnet’s emotional range, including such emotions as delight, pride, shame, disgust, sadness, and fear among the more traditional ones.</a:t>
            </a:r>
          </a:p>
        </p:txBody>
      </p:sp>
    </p:spTree>
    <p:extLst>
      <p:ext uri="{BB962C8B-B14F-4D97-AF65-F5344CB8AC3E}">
        <p14:creationId xmlns:p14="http://schemas.microsoft.com/office/powerpoint/2010/main" val="159830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ECC619-9063-4454-9231-543DD0DB0194}"/>
              </a:ext>
            </a:extLst>
          </p:cNvPr>
          <p:cNvSpPr>
            <a:spLocks noGrp="1"/>
          </p:cNvSpPr>
          <p:nvPr>
            <p:ph idx="4294967295"/>
          </p:nvPr>
        </p:nvSpPr>
        <p:spPr>
          <a:xfrm>
            <a:off x="0" y="1825625"/>
            <a:ext cx="10515600" cy="4351338"/>
          </a:xfrm>
        </p:spPr>
        <p:txBody>
          <a:bodyPr>
            <a:normAutofit fontScale="77500" lnSpcReduction="20000"/>
          </a:bodyPr>
          <a:lstStyle/>
          <a:p>
            <a:pPr marL="0" indent="0">
              <a:buNone/>
            </a:pPr>
            <a:r>
              <a:rPr lang="en-US" dirty="0"/>
              <a:t>Macbeth is the briefest and most concentrated of the tragedies but is still very powerful in its impact on the audience for it deals with the dark desires of the human psyche as well as pure evil in the form of supernatural. The brief appearance of the Witches in the beginning of the play suggests that unnatural powers are abroad, seeking Macbeth; their childish doggerel, “Fair is foul, and foul is fair,” tells us that things are not what they seem in Scotland. It also presents one of the major motifs of the play; reversal of the natural order. When Duncan with his sons and attendants enters to meet the “bleeding Captain” who has come with news the gasping Captain describes the battle as “doubtful” , “as two spent swimmers, that do cling together, / And choke their art.” The battle is between the Scots and the invading Norwegians that have allied with the Scottish traitor, the Thane of Cawdor. The victory has come after much fight as the Scots seem to be winning; then losing: “So from that spring, whence comfort seemed to come, / Discomfort swells.” The Captain faints before he can finish his story, but Ross appears to let us know that the Scots were victorious at last, mainly because of Macbeth’s courageous fighting, and that Cawdor is dead. King Duncan decides to reward Macbeth with the traitor’s title. The very first act hence establishes the mood of the play as that of ambiguity, uncertainty, darkness and the grotesque which leads into more chaos as the play progresses and order is only restored at the end with the death of Macbeth.</a:t>
            </a:r>
          </a:p>
        </p:txBody>
      </p:sp>
    </p:spTree>
    <p:extLst>
      <p:ext uri="{BB962C8B-B14F-4D97-AF65-F5344CB8AC3E}">
        <p14:creationId xmlns:p14="http://schemas.microsoft.com/office/powerpoint/2010/main" val="148555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A150A3-DBA6-4137-AC70-7C6FCF8AD317}"/>
              </a:ext>
            </a:extLst>
          </p:cNvPr>
          <p:cNvSpPr/>
          <p:nvPr/>
        </p:nvSpPr>
        <p:spPr>
          <a:xfrm>
            <a:off x="3048000" y="1859340"/>
            <a:ext cx="6096000" cy="3693319"/>
          </a:xfrm>
          <a:prstGeom prst="rect">
            <a:avLst/>
          </a:prstGeom>
        </p:spPr>
        <p:txBody>
          <a:bodyPr>
            <a:spAutoFit/>
          </a:bodyPr>
          <a:lstStyle/>
          <a:p>
            <a:r>
              <a:rPr lang="en-US" dirty="0"/>
              <a:t>While the witches appear completely evil in their intention and action, in Macbeth, we see an inner conflict. There is a perpetual undercurrent of self-doubt, that torments Macbeth on a deep and unconscious level. It even leads him to hallucinate. “He sees a dagger and he desperately wants to clutch it, but it has no tactile presence. He is forced to dismiss his vision as a figment of his proleptic imagination, conjured because he knows that he will soon kill Duncan. Macbeth quickly interprets his vision of a dagger with “gouts of blood” as a harbinger of the bloody business he is about to embark upon. Macbeth has no powers of introspection, so it is ironic that he frames this illusionary weapon as a “dagger of the mind, a false creation.”’</a:t>
            </a:r>
          </a:p>
        </p:txBody>
      </p:sp>
    </p:spTree>
    <p:extLst>
      <p:ext uri="{BB962C8B-B14F-4D97-AF65-F5344CB8AC3E}">
        <p14:creationId xmlns:p14="http://schemas.microsoft.com/office/powerpoint/2010/main" val="100109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541AD8-B12F-4D2F-A3C7-A3B8901329AB}"/>
              </a:ext>
            </a:extLst>
          </p:cNvPr>
          <p:cNvSpPr/>
          <p:nvPr/>
        </p:nvSpPr>
        <p:spPr>
          <a:xfrm>
            <a:off x="3048000" y="1859340"/>
            <a:ext cx="6096000" cy="3416320"/>
          </a:xfrm>
          <a:prstGeom prst="rect">
            <a:avLst/>
          </a:prstGeom>
        </p:spPr>
        <p:txBody>
          <a:bodyPr>
            <a:spAutoFit/>
          </a:bodyPr>
          <a:lstStyle/>
          <a:p>
            <a:r>
              <a:rPr lang="en-US" dirty="0"/>
              <a:t>Lady Macbeth is presented in an unusual light in the play,  for she is not a virago, not an adulteress, not impelled by revenge. On the contrary, she expresses no feeling of personal malignity towards any human being in the play. She entices Macbeth to murder yet could not even bring herself to murder Duncan on account of his resemblance to her father.  Shakespeare  refuse s to display her crimes in a more commonplace and accountable light, by assigning some grudge as a mixed motive of her enticing her husband to murder; but he makes her a murderess in cold blood, and from the sole motive of ambition. However her coldness ultimately ends into a deep sense of guilt and a state of psychosis that results from it.</a:t>
            </a:r>
          </a:p>
        </p:txBody>
      </p:sp>
    </p:spTree>
    <p:extLst>
      <p:ext uri="{BB962C8B-B14F-4D97-AF65-F5344CB8AC3E}">
        <p14:creationId xmlns:p14="http://schemas.microsoft.com/office/powerpoint/2010/main" val="260723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229CCF6-08E5-43D5-895D-44E4BA7F432A}"/>
              </a:ext>
            </a:extLst>
          </p:cNvPr>
          <p:cNvSpPr/>
          <p:nvPr/>
        </p:nvSpPr>
        <p:spPr>
          <a:xfrm>
            <a:off x="3048000" y="1859340"/>
            <a:ext cx="6096000" cy="3970318"/>
          </a:xfrm>
          <a:prstGeom prst="rect">
            <a:avLst/>
          </a:prstGeom>
        </p:spPr>
        <p:txBody>
          <a:bodyPr>
            <a:spAutoFit/>
          </a:bodyPr>
          <a:lstStyle/>
          <a:p>
            <a:r>
              <a:rPr lang="en-US" dirty="0"/>
              <a:t>By committing the murder of Duncan, Macbeth commits a crime that is thrice sinful for he is guilty of killing his kin, killing the king and killing his guest. The play ‘provides numerous examples of a subversive practice of hospitality at the royal household at Dunsinane: The guests are in mortal danger once they enter the gates of the castle; and the host and hostess are so preoccupied that, at best, they neglect their obligation to entertain their guests, and at worst, they display an unseemly loss of emotional control for all to see. The banquet itself is transformed from a celebration of good food and fellowship into a living nightmare where guests are murdered in their chambers, and the aristocratic society in attendance must leave with great haste, abandoning all rules of protocol and social privilege.’</a:t>
            </a:r>
          </a:p>
        </p:txBody>
      </p:sp>
    </p:spTree>
    <p:extLst>
      <p:ext uri="{BB962C8B-B14F-4D97-AF65-F5344CB8AC3E}">
        <p14:creationId xmlns:p14="http://schemas.microsoft.com/office/powerpoint/2010/main" val="256460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4B3B57-DD53-421C-8FE6-7F9D474CC3D8}"/>
              </a:ext>
            </a:extLst>
          </p:cNvPr>
          <p:cNvSpPr/>
          <p:nvPr/>
        </p:nvSpPr>
        <p:spPr>
          <a:xfrm>
            <a:off x="3048000" y="58847"/>
            <a:ext cx="6096000" cy="4524315"/>
          </a:xfrm>
          <a:prstGeom prst="rect">
            <a:avLst/>
          </a:prstGeom>
        </p:spPr>
        <p:txBody>
          <a:bodyPr>
            <a:spAutoFit/>
          </a:bodyPr>
          <a:lstStyle/>
          <a:p>
            <a:r>
              <a:rPr lang="en-US" dirty="0"/>
              <a:t>Evil, many a times, is referred to in the most orthodox manner in Macbeth as unnatural, on the assumption that whatsoever is natural is good. This idea of unnaturalness is also tied with gender as Lady Macbeth as well as the witches are presented as unnatural creatures for not being in tune with what are perceived to be naturally feminine roles for women. But this simple conception of nature is, on the whole, assimilated to a more comprehensive view which acknowledges ‘nature’s mischief’ .Over all the ‘demonic supernaturalism of the play functions more as intensification than as explanation: it adds horror, mystery, and awe to the extraordinary spectacle of cruel violence erupting in the ‘gentle weal’ and its most ‘worthy gentleman’. The most important insight furnished by the play is that the equivocating witches and the malignant spirits that tend on mortal thoughts are potent precisely because they are in tune with the bewildering </a:t>
            </a:r>
            <a:r>
              <a:rPr lang="en-US" dirty="0" err="1"/>
              <a:t>doubleness</a:t>
            </a:r>
            <a:r>
              <a:rPr lang="en-US" dirty="0"/>
              <a:t> of the natural order.’</a:t>
            </a:r>
          </a:p>
        </p:txBody>
      </p:sp>
    </p:spTree>
    <p:extLst>
      <p:ext uri="{BB962C8B-B14F-4D97-AF65-F5344CB8AC3E}">
        <p14:creationId xmlns:p14="http://schemas.microsoft.com/office/powerpoint/2010/main" val="2198195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1439</Words>
  <Application>Microsoft Office PowerPoint</Application>
  <PresentationFormat>Widescreen</PresentationFormat>
  <Paragraphs>10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MACBETH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MACBETH</dc:title>
  <dc:creator>Farooq</dc:creator>
  <cp:lastModifiedBy>Farooq</cp:lastModifiedBy>
  <cp:revision>10</cp:revision>
  <dcterms:created xsi:type="dcterms:W3CDTF">2020-04-23T11:09:16Z</dcterms:created>
  <dcterms:modified xsi:type="dcterms:W3CDTF">2020-04-23T17:32:32Z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